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413" r:id="rId4"/>
    <p:sldId id="259" r:id="rId5"/>
    <p:sldId id="268" r:id="rId6"/>
    <p:sldId id="260" r:id="rId7"/>
    <p:sldId id="269" r:id="rId8"/>
    <p:sldId id="414" r:id="rId9"/>
    <p:sldId id="261" r:id="rId10"/>
    <p:sldId id="416" r:id="rId11"/>
    <p:sldId id="263" r:id="rId12"/>
    <p:sldId id="439" r:id="rId13"/>
    <p:sldId id="441" r:id="rId14"/>
    <p:sldId id="442" r:id="rId15"/>
    <p:sldId id="443" r:id="rId16"/>
    <p:sldId id="444" r:id="rId17"/>
    <p:sldId id="445" r:id="rId18"/>
    <p:sldId id="440" r:id="rId19"/>
    <p:sldId id="446" r:id="rId20"/>
    <p:sldId id="447" r:id="rId21"/>
    <p:sldId id="448" r:id="rId22"/>
    <p:sldId id="454" r:id="rId23"/>
    <p:sldId id="455" r:id="rId24"/>
    <p:sldId id="456" r:id="rId25"/>
    <p:sldId id="453" r:id="rId26"/>
    <p:sldId id="457" r:id="rId27"/>
    <p:sldId id="420" r:id="rId28"/>
    <p:sldId id="421" r:id="rId29"/>
    <p:sldId id="422" r:id="rId30"/>
    <p:sldId id="449" r:id="rId31"/>
    <p:sldId id="451" r:id="rId32"/>
    <p:sldId id="452" r:id="rId33"/>
    <p:sldId id="343" r:id="rId34"/>
    <p:sldId id="458" r:id="rId35"/>
    <p:sldId id="459" r:id="rId36"/>
    <p:sldId id="432" r:id="rId37"/>
    <p:sldId id="461" r:id="rId38"/>
    <p:sldId id="462" r:id="rId39"/>
    <p:sldId id="463" r:id="rId40"/>
    <p:sldId id="464" r:id="rId41"/>
    <p:sldId id="465" r:id="rId42"/>
    <p:sldId id="466" r:id="rId43"/>
    <p:sldId id="460" r:id="rId44"/>
    <p:sldId id="345" r:id="rId45"/>
    <p:sldId id="352" r:id="rId46"/>
    <p:sldId id="467" r:id="rId47"/>
    <p:sldId id="468" r:id="rId48"/>
    <p:sldId id="469" r:id="rId49"/>
    <p:sldId id="470" r:id="rId50"/>
    <p:sldId id="407" r:id="rId51"/>
    <p:sldId id="286" r:id="rId52"/>
    <p:sldId id="369" r:id="rId5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4660"/>
  </p:normalViewPr>
  <p:slideViewPr>
    <p:cSldViewPr>
      <p:cViewPr varScale="1">
        <p:scale>
          <a:sx n="126" d="100"/>
          <a:sy n="126" d="100"/>
        </p:scale>
        <p:origin x="1358" y="8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58714-03E5-405C-8746-E63F08E5D720}" type="datetimeFigureOut">
              <a:rPr lang="zh-TW" altLang="en-US" smtClean="0"/>
              <a:t>2025/11/13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DEB1-B41D-4875-8742-D37D7D15DC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67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4350" y="2139702"/>
            <a:ext cx="5829300" cy="7200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B1E6A-B59F-4EB5-944D-4D82F7F8D66A}" type="datetime1">
              <a:rPr lang="en-US" altLang="zh-TW" smtClean="0"/>
              <a:t>11/13/2025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1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84784" y="205979"/>
            <a:ext cx="5030316" cy="857250"/>
          </a:xfrm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84784" y="1200151"/>
            <a:ext cx="5030316" cy="339447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TW" altLang="en-US" dirty="0"/>
              <a:t>按一下以編輯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7B4B-6A06-4FCF-8C6E-36C68CE94B6A}" type="datetime1">
              <a:rPr lang="en-US" altLang="zh-TW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771550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2900" y="1635647"/>
            <a:ext cx="6172200" cy="295897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2568-4114-48C4-A272-D6D77D4F107C}" type="datetime1">
              <a:rPr lang="en-US" altLang="zh-TW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0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29FF9-A711-41FD-843C-AF10471287E8}" type="datetime1">
              <a:rPr lang="en-US" altLang="zh-TW" smtClean="0"/>
              <a:pPr/>
              <a:t>11/13/2025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27129FF9-A711-41FD-843C-AF10471287E8}" type="datetime1">
              <a:rPr lang="en-US" altLang="zh-TW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F44BBF4E-D3A2-4DCA-9F57-CC6AF0EC04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9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onesignal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LAB 7 </a:t>
            </a:r>
            <a:r>
              <a:rPr lang="en-US" altLang="zh-TW" dirty="0" err="1"/>
              <a:t>supabase</a:t>
            </a:r>
            <a:r>
              <a:rPr lang="en-US" altLang="zh-TW" dirty="0"/>
              <a:t> in Web Programming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2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06478-E039-2218-36D6-7EF25069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Node.js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9CE3DF8-238C-FEA1-DC34-D1CDD0FB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808" y="1131590"/>
            <a:ext cx="4375062" cy="33940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9AA3E2-9CB3-DEE5-9714-F0E951E5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10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708400-D99F-F3E4-CD4E-93E508CD3A9F}"/>
              </a:ext>
            </a:extLst>
          </p:cNvPr>
          <p:cNvSpPr/>
          <p:nvPr/>
        </p:nvSpPr>
        <p:spPr>
          <a:xfrm>
            <a:off x="4446848" y="4227934"/>
            <a:ext cx="710344" cy="26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65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檢查</a:t>
            </a:r>
            <a:r>
              <a:rPr lang="en-US" altLang="zh-TW"/>
              <a:t>Node.js</a:t>
            </a:r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打開</a:t>
            </a:r>
            <a:r>
              <a:rPr lang="en-US" altLang="zh-TW"/>
              <a:t>Cmd</a:t>
            </a:r>
            <a:r>
              <a:rPr lang="zh-TW" altLang="en-US"/>
              <a:t>輸入指令，檢查是否安裝成功：</a:t>
            </a:r>
            <a:endParaRPr lang="en-US" altLang="zh-TW"/>
          </a:p>
          <a:p>
            <a:pPr algn="ctr"/>
            <a:r>
              <a:rPr lang="en-US" altLang="zh-TW" b="1">
                <a:solidFill>
                  <a:srgbClr val="FF0000"/>
                </a:solidFill>
              </a:rPr>
              <a:t>node –v</a:t>
            </a:r>
            <a:r>
              <a:rPr lang="zh-TW" altLang="en-US" b="1">
                <a:solidFill>
                  <a:srgbClr val="FF0000"/>
                </a:solidFill>
              </a:rPr>
              <a:t> </a:t>
            </a:r>
            <a:endParaRPr lang="en-US" altLang="zh-TW" b="1">
              <a:solidFill>
                <a:srgbClr val="FF0000"/>
              </a:solidFill>
            </a:endParaRPr>
          </a:p>
          <a:p>
            <a:pPr algn="ctr"/>
            <a:r>
              <a:rPr lang="en-US" altLang="zh-TW" b="1">
                <a:solidFill>
                  <a:srgbClr val="FF0000"/>
                </a:solidFill>
              </a:rPr>
              <a:t>npm  -v</a:t>
            </a:r>
            <a:r>
              <a:rPr lang="en-US" altLang="zh-TW"/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t="23811" r="4865" b="15238"/>
          <a:stretch/>
        </p:blipFill>
        <p:spPr>
          <a:xfrm>
            <a:off x="1640641" y="2355726"/>
            <a:ext cx="4718602" cy="147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3DD204-0BC6-351C-3B4D-2AC484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OneSignal</a:t>
            </a:r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25C55F-7EB3-1A26-3328-EA02E707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087" y="1200151"/>
            <a:ext cx="5030316" cy="3394472"/>
          </a:xfrm>
        </p:spPr>
        <p:txBody>
          <a:bodyPr/>
          <a:lstStyle/>
          <a:p>
            <a:r>
              <a:rPr lang="en-US" altLang="zh-TW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https://onesignal.com/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BEEC05-38CD-170B-4C41-21A1A5A5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3FBC39-EC86-994C-1329-AE9AB736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76" y="1769232"/>
            <a:ext cx="5305926" cy="24587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D655FF-2B56-3F17-44CA-5CC77D9DF2A8}"/>
              </a:ext>
            </a:extLst>
          </p:cNvPr>
          <p:cNvSpPr/>
          <p:nvPr/>
        </p:nvSpPr>
        <p:spPr>
          <a:xfrm>
            <a:off x="1844824" y="3579862"/>
            <a:ext cx="576064" cy="26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26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851C57-00AE-201A-5775-8230E913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OneSignal</a:t>
            </a:r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BD1BBA-5BF7-C6E7-A765-3920095A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A94EF7-9D96-DA87-2801-A2ECAA52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5B02F0-2EE7-2B19-5BEA-2068074E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64" y="1315023"/>
            <a:ext cx="3451120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892871-8930-F06B-8B21-9C9D382F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OneSignal</a:t>
            </a:r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3C625F-632D-98C0-EF6C-93412D3B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AB974F-B2B2-82F8-4238-21464204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D29A2B-4F85-C0D0-D71F-5BD87D36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1419622"/>
            <a:ext cx="5030316" cy="28264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677F43-3A90-252C-817F-480DC086C34A}"/>
              </a:ext>
            </a:extLst>
          </p:cNvPr>
          <p:cNvSpPr/>
          <p:nvPr/>
        </p:nvSpPr>
        <p:spPr>
          <a:xfrm>
            <a:off x="1628800" y="2912550"/>
            <a:ext cx="936104" cy="26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56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D1848-789A-510A-B050-5ABD6EAB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OneSignal</a:t>
            </a:r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E47FCB-03E3-CD7E-175F-02CEC6506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7E72A-EB38-5572-A010-F2F77932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B26D74-7A85-CBD3-56C3-5188B380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93" y="1161185"/>
            <a:ext cx="3095773" cy="37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045E7-FA8D-15A9-F932-6508EE80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OneSignal</a:t>
            </a:r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5506E-4ED5-0447-15F6-11C5145A4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91A2BC-C2C0-2CD0-D8E0-8E4890C3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0FA651-DFA0-9E94-8F83-361B4BB0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1142779"/>
            <a:ext cx="4267969" cy="37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56582-2127-6385-6672-A2BC3D1E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OneSignal</a:t>
            </a:r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BAFED-CE36-8F2D-CB85-CC6B84E9E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CAAFB-B195-F31F-0F6A-A64640C7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541B59-EAA0-1CC3-B6EC-A0AEB570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51" y="1491630"/>
            <a:ext cx="5125381" cy="26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645EF-1C36-902F-C4C9-DF52B90A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OneSignal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FD07D0-C008-9AC7-D9B1-F21B696C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A17607-102B-DE56-5206-53C49DB7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18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3337050-1672-4BDB-F9C6-D5606492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60" y="1379601"/>
            <a:ext cx="5448188" cy="25258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314CE5F-EF0B-177A-2733-569860E71CF3}"/>
              </a:ext>
            </a:extLst>
          </p:cNvPr>
          <p:cNvSpPr/>
          <p:nvPr/>
        </p:nvSpPr>
        <p:spPr>
          <a:xfrm>
            <a:off x="2996952" y="1851670"/>
            <a:ext cx="90010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90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10F41-FA0A-CEDC-01BC-9EC8EADE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OneSignal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298B6-805B-C29D-3211-8637A6EB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5AE858-073A-A7AA-13C9-27D9E326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19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E6ABC7-FB93-BA68-5498-2B6D3048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1297562"/>
            <a:ext cx="4436304" cy="3473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82C211-F03E-6F9A-CE74-0EA98C8726DB}"/>
              </a:ext>
            </a:extLst>
          </p:cNvPr>
          <p:cNvSpPr/>
          <p:nvPr/>
        </p:nvSpPr>
        <p:spPr>
          <a:xfrm>
            <a:off x="2420888" y="2139702"/>
            <a:ext cx="72008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26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C27BEA4-B48F-F79D-CCC8-E8F5AF9C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635646"/>
            <a:ext cx="5466718" cy="231816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Node.js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700808" y="3291830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442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734B8-7D51-B398-165E-99595F1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OneSignal</a:t>
            </a:r>
            <a:r>
              <a:rPr lang="zh-TW" altLang="en-US" dirty="0"/>
              <a:t>應用程式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D6523D-1E55-CE8A-9173-7FBD63A2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DD2A4-84A2-6439-26AB-CC577475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F38A9F-B238-9C8D-1A71-7EFCAE22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67" y="1419622"/>
            <a:ext cx="5184950" cy="30186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CF07C2-9B91-C1D1-3FC5-D6ACA7D2FEB6}"/>
              </a:ext>
            </a:extLst>
          </p:cNvPr>
          <p:cNvSpPr/>
          <p:nvPr/>
        </p:nvSpPr>
        <p:spPr>
          <a:xfrm>
            <a:off x="1844824" y="3435847"/>
            <a:ext cx="26642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E43D85-9FA4-4294-691B-38AE7EB2E18F}"/>
              </a:ext>
            </a:extLst>
          </p:cNvPr>
          <p:cNvSpPr/>
          <p:nvPr/>
        </p:nvSpPr>
        <p:spPr>
          <a:xfrm>
            <a:off x="1844824" y="3871342"/>
            <a:ext cx="1584176" cy="26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5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CC8FF-227F-86BC-A2AF-A2D35AC6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 err="1"/>
              <a:t>OneSignal</a:t>
            </a:r>
            <a:r>
              <a:rPr lang="zh-TW" altLang="en-US" dirty="0"/>
              <a:t>應用程式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6D7621-F8DF-73A7-A866-735D458C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21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E830F3-520F-E16E-4CC7-D1EA351A4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1175810"/>
            <a:ext cx="5290663" cy="34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0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01FB8-65D9-2A51-0F88-0EC0A9AB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 </a:t>
            </a:r>
            <a:r>
              <a:rPr lang="en-US" altLang="zh-TW" dirty="0" err="1"/>
              <a:t>Supabase</a:t>
            </a:r>
            <a:r>
              <a:rPr lang="en-US" altLang="zh-TW" dirty="0"/>
              <a:t> Edge Function Secret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3ECE2D-8A21-FE90-72F4-94F56337B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F0E219-803B-56DF-1069-B3645253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3FCBA8-2C51-1EF9-9498-735B31D8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84" y="1419622"/>
            <a:ext cx="5445224" cy="27226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DECB4D-12F1-1606-C638-C604BF1EDA54}"/>
              </a:ext>
            </a:extLst>
          </p:cNvPr>
          <p:cNvSpPr/>
          <p:nvPr/>
        </p:nvSpPr>
        <p:spPr>
          <a:xfrm>
            <a:off x="3717032" y="2438520"/>
            <a:ext cx="1584176" cy="421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80C048-F337-AEF8-DDCC-5CD4AB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設定 </a:t>
            </a:r>
            <a:r>
              <a:rPr lang="en-US" altLang="zh-TW"/>
              <a:t>Supabase Edge Function Secret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DB62A0-BE01-ED94-ED32-3A3CD60C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23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D588CA-4476-0B51-9314-5CCA611A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08" y="1201023"/>
            <a:ext cx="5491734" cy="33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FBFCC-C101-6B11-DF10-2EEBE36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 </a:t>
            </a:r>
            <a:r>
              <a:rPr lang="en-US" altLang="zh-TW" dirty="0" err="1"/>
              <a:t>Supabase</a:t>
            </a:r>
            <a:r>
              <a:rPr lang="en-US" altLang="zh-TW" dirty="0"/>
              <a:t> Edge Function Secret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73FBB-985C-3A02-0F4B-FC0A2903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24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084F14-F108-CCC7-0776-59B14598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84" y="1131589"/>
            <a:ext cx="4771446" cy="36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7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1558A-2C1A-CCBA-4F18-6DA9DD04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 </a:t>
            </a:r>
            <a:r>
              <a:rPr lang="en-US" altLang="zh-TW" dirty="0" err="1"/>
              <a:t>Supabase</a:t>
            </a:r>
            <a:r>
              <a:rPr lang="en-US" altLang="zh-TW" dirty="0"/>
              <a:t> Edge Function Secret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EDB40E-686F-F2E2-AB16-EFD15421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CB3109-7DFF-91BE-40FD-34135980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A03662-7C2C-7A30-D35A-4D3E41F9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44" y="1200151"/>
            <a:ext cx="1564662" cy="35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6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0918D-C7DF-DD3B-9CD6-54C7AD8B4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設定 </a:t>
            </a:r>
            <a:r>
              <a:rPr lang="en-US" altLang="zh-TW" dirty="0" err="1"/>
              <a:t>Supabase</a:t>
            </a:r>
            <a:r>
              <a:rPr lang="en-US" altLang="zh-TW" dirty="0"/>
              <a:t> Edge Function Secret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6F6A2-4FB5-431E-B101-41C07D57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ONESIGNAL_API_KEY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0E2834-529C-D353-E10D-4A212286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D8D25D-8A4B-080A-F40A-E6A25991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84" y="1851670"/>
            <a:ext cx="5261930" cy="16537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3314CAA-A1CB-2B85-38BF-0AAB8C327CC6}"/>
              </a:ext>
            </a:extLst>
          </p:cNvPr>
          <p:cNvSpPr/>
          <p:nvPr/>
        </p:nvSpPr>
        <p:spPr>
          <a:xfrm>
            <a:off x="2564904" y="2571750"/>
            <a:ext cx="1944216" cy="349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786C37-EAB8-28CC-817C-F53BEAAD6B91}"/>
              </a:ext>
            </a:extLst>
          </p:cNvPr>
          <p:cNvSpPr/>
          <p:nvPr/>
        </p:nvSpPr>
        <p:spPr>
          <a:xfrm>
            <a:off x="4509120" y="2571750"/>
            <a:ext cx="1944216" cy="349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9177C9-AD3F-49B4-2AEE-4B71CF17926F}"/>
              </a:ext>
            </a:extLst>
          </p:cNvPr>
          <p:cNvSpPr/>
          <p:nvPr/>
        </p:nvSpPr>
        <p:spPr>
          <a:xfrm>
            <a:off x="6237312" y="3057925"/>
            <a:ext cx="393595" cy="233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46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B17A8-10D1-74E3-AF22-C5E3F002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 err="1"/>
              <a:t>Supabase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55C70-E25E-823D-60FD-77B75256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ADC7E-8F07-64BE-C387-361B9A2E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D95178-2A8A-DCB7-4C62-B47C2159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1067478"/>
            <a:ext cx="3975441" cy="3921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DB4893-3593-BC5D-0497-EAD69E94ED51}"/>
              </a:ext>
            </a:extLst>
          </p:cNvPr>
          <p:cNvSpPr/>
          <p:nvPr/>
        </p:nvSpPr>
        <p:spPr>
          <a:xfrm>
            <a:off x="1772816" y="1635646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711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4D6E43-2AF9-0094-0E72-02257C1F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497DCC-6D13-E4F9-287B-E1998993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4F0A3-F2E5-44AD-C7F0-A67EB2F2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628464-BC02-F10C-282A-D65C1136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80" y="1063229"/>
            <a:ext cx="2055001" cy="41847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048E66-C471-DFC4-6AFF-4D4A2BB1F015}"/>
              </a:ext>
            </a:extLst>
          </p:cNvPr>
          <p:cNvSpPr/>
          <p:nvPr/>
        </p:nvSpPr>
        <p:spPr>
          <a:xfrm>
            <a:off x="2708919" y="1920479"/>
            <a:ext cx="1694961" cy="363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86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482B8-82C8-0D31-F508-E5583D8E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5B0865-80F2-A8D6-BF54-52A6B104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CCC865-417F-1632-635A-28C29671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29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45B1C5-FF6C-83CD-6463-F50CCAE1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44" y="1267813"/>
            <a:ext cx="2775185" cy="23329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268B1B-C708-4000-50D4-5A06C83F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32" y="1267814"/>
            <a:ext cx="3140968" cy="23329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8BEFDEF-962B-1233-D9E7-4F0E31B55688}"/>
              </a:ext>
            </a:extLst>
          </p:cNvPr>
          <p:cNvSpPr/>
          <p:nvPr/>
        </p:nvSpPr>
        <p:spPr>
          <a:xfrm>
            <a:off x="1844824" y="1491630"/>
            <a:ext cx="122413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461158-FBE2-82C0-C9CA-3951777E7430}"/>
              </a:ext>
            </a:extLst>
          </p:cNvPr>
          <p:cNvSpPr/>
          <p:nvPr/>
        </p:nvSpPr>
        <p:spPr>
          <a:xfrm>
            <a:off x="973044" y="2283718"/>
            <a:ext cx="16638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B88E7C-C3F6-EE64-66E7-1DF37AC57FC2}"/>
              </a:ext>
            </a:extLst>
          </p:cNvPr>
          <p:cNvSpPr/>
          <p:nvPr/>
        </p:nvSpPr>
        <p:spPr>
          <a:xfrm>
            <a:off x="3789040" y="2214082"/>
            <a:ext cx="2376264" cy="250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43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8FFD-AA4F-1611-0C75-C6D3A801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Node.js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92C23-1D16-B4A8-A433-5370F58E5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95DD70-93D9-65C1-E7E1-AC02A530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85924B-5C22-9363-F869-B77AA1D6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518187"/>
            <a:ext cx="5517232" cy="27835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CF1C90-1395-F559-95F5-82B90D9C3382}"/>
              </a:ext>
            </a:extLst>
          </p:cNvPr>
          <p:cNvSpPr/>
          <p:nvPr/>
        </p:nvSpPr>
        <p:spPr>
          <a:xfrm>
            <a:off x="2636912" y="2067694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13E8B3-FB6E-FCFD-4FE1-C9A566485E12}"/>
              </a:ext>
            </a:extLst>
          </p:cNvPr>
          <p:cNvSpPr/>
          <p:nvPr/>
        </p:nvSpPr>
        <p:spPr>
          <a:xfrm>
            <a:off x="3861048" y="206769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5A774D-4E76-A0EC-CA03-DD3A0FF9DF15}"/>
              </a:ext>
            </a:extLst>
          </p:cNvPr>
          <p:cNvSpPr/>
          <p:nvPr/>
        </p:nvSpPr>
        <p:spPr>
          <a:xfrm>
            <a:off x="4581128" y="206769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B2C156-928F-5742-CED0-23AE0ECAF6CE}"/>
              </a:ext>
            </a:extLst>
          </p:cNvPr>
          <p:cNvSpPr/>
          <p:nvPr/>
        </p:nvSpPr>
        <p:spPr>
          <a:xfrm>
            <a:off x="5157192" y="206769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E13FA1-C2E4-D662-DED8-72181A19F597}"/>
              </a:ext>
            </a:extLst>
          </p:cNvPr>
          <p:cNvSpPr/>
          <p:nvPr/>
        </p:nvSpPr>
        <p:spPr>
          <a:xfrm>
            <a:off x="2600908" y="4085737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3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F163A-C82E-02E9-BE9A-FE6CD781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0C2883B-ED46-4E5F-C8F3-1780501B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76" y="1218208"/>
            <a:ext cx="4912476" cy="33940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1BA535-DA66-E4CF-E154-E33AB6AD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30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890905-A9C1-FF7B-4D5C-683B6644C2F4}"/>
              </a:ext>
            </a:extLst>
          </p:cNvPr>
          <p:cNvSpPr/>
          <p:nvPr/>
        </p:nvSpPr>
        <p:spPr>
          <a:xfrm>
            <a:off x="4833156" y="2227236"/>
            <a:ext cx="1404156" cy="2000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30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8F665-ED58-8082-0C39-A7638428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A5B341-1317-1F9D-9F66-E89DD6A7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50B24-E229-37A1-AA77-7D811583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3DCC79-2ED5-EBEC-0496-C1B9EC8D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82" y="1177301"/>
            <a:ext cx="1380960" cy="39433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08D4C9D-DA18-E1FC-825A-37A3F8989C5A}"/>
              </a:ext>
            </a:extLst>
          </p:cNvPr>
          <p:cNvSpPr/>
          <p:nvPr/>
        </p:nvSpPr>
        <p:spPr>
          <a:xfrm>
            <a:off x="2638052" y="1851670"/>
            <a:ext cx="136189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478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A543D-D5AF-E9A3-7DB7-98449086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設定資料庫</a:t>
            </a:r>
            <a:r>
              <a:rPr lang="en-US" altLang="zh-TW" dirty="0"/>
              <a:t>(Database)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0B621D-A668-C813-491D-E87D502EE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alter publication </a:t>
            </a:r>
            <a:r>
              <a:rPr lang="en-US" altLang="zh-TW" b="1" dirty="0" err="1">
                <a:solidFill>
                  <a:srgbClr val="FF0000"/>
                </a:solidFill>
              </a:rPr>
              <a:t>supabase_realtime</a:t>
            </a:r>
            <a:r>
              <a:rPr lang="en-US" altLang="zh-TW" b="1" dirty="0">
                <a:solidFill>
                  <a:srgbClr val="FF0000"/>
                </a:solidFill>
              </a:rPr>
              <a:t> add table subscriptions;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135810-CAC9-D862-F1E8-9B2BCF4C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CFAB2B-65F9-3ADE-20A5-B02328BF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995686"/>
            <a:ext cx="5517232" cy="20685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096E6C-B271-9A2A-BE76-C7A034639551}"/>
              </a:ext>
            </a:extLst>
          </p:cNvPr>
          <p:cNvSpPr/>
          <p:nvPr/>
        </p:nvSpPr>
        <p:spPr>
          <a:xfrm>
            <a:off x="1340768" y="3003798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88D92-22AA-488F-0C1D-FD7E77DE7DB2}"/>
              </a:ext>
            </a:extLst>
          </p:cNvPr>
          <p:cNvSpPr/>
          <p:nvPr/>
        </p:nvSpPr>
        <p:spPr>
          <a:xfrm>
            <a:off x="2276872" y="2325452"/>
            <a:ext cx="1944216" cy="147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0567F0-489B-E72F-890B-EDFD2B30E7E2}"/>
              </a:ext>
            </a:extLst>
          </p:cNvPr>
          <p:cNvSpPr/>
          <p:nvPr/>
        </p:nvSpPr>
        <p:spPr>
          <a:xfrm>
            <a:off x="6453336" y="3579862"/>
            <a:ext cx="38511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839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開啟專案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LAB6</a:t>
            </a:r>
            <a:r>
              <a:rPr lang="zh-TW" altLang="en-US" dirty="0"/>
              <a:t>的</a:t>
            </a:r>
            <a:r>
              <a:rPr lang="zh-TW" altLang="en-US"/>
              <a:t>程式碼繼續往下做。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9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41CD8-AC67-5586-940B-F7DF4DB1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A7D9D9-F606-70E7-EC19-826ADE5F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npm</a:t>
            </a:r>
            <a:r>
              <a:rPr lang="en-US" altLang="zh-TW" b="1" dirty="0">
                <a:solidFill>
                  <a:srgbClr val="FF0000"/>
                </a:solidFill>
              </a:rPr>
              <a:t> install </a:t>
            </a:r>
            <a:r>
              <a:rPr lang="en-US" altLang="zh-TW" b="1" dirty="0" err="1">
                <a:solidFill>
                  <a:srgbClr val="FF0000"/>
                </a:solidFill>
              </a:rPr>
              <a:t>supabase</a:t>
            </a:r>
            <a:r>
              <a:rPr lang="en-US" altLang="zh-TW" b="1" dirty="0">
                <a:solidFill>
                  <a:srgbClr val="FF0000"/>
                </a:solidFill>
              </a:rPr>
              <a:t> --save-dev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575EC2-E7A3-ECCC-0E1E-8051FB0E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34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8CE80-F12B-6ADA-DC19-8ED0638E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37" y="2199595"/>
            <a:ext cx="5517232" cy="7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02589-DDE8-1241-A2D3-9A234FBF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BFB74F-DE97-2099-6BC9-6975D0BB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npx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supabase</a:t>
            </a:r>
            <a:r>
              <a:rPr lang="en-US" altLang="zh-TW" b="1" dirty="0">
                <a:solidFill>
                  <a:srgbClr val="FF0000"/>
                </a:solidFill>
              </a:rPr>
              <a:t> functions new send-notification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5E1772-6D35-0E1C-7CF0-4E4D1ED3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C0235C-E387-B09E-42DD-7F103B2C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2163636"/>
            <a:ext cx="5400600" cy="6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37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20144-62F5-8E33-8CF3-244C0F64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D0DD9-4287-8827-3BD1-23078D122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4A029A-5A0D-1E3D-5124-652945E3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36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C9F9DF-E05E-61CE-971F-15ED21A9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4" y="1219652"/>
            <a:ext cx="2535967" cy="37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39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30CB9-D666-7C28-28E0-C95D1F91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Main.js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D284F-5D6E-A2F8-297D-3C2D5B12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37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FA10E7-0641-D406-FE6B-495D728B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92" y="1042390"/>
            <a:ext cx="5126604" cy="36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06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8B04DA-511E-9E15-AB48-B456B22A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Main.js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843EAA-A78B-CFC7-EA24-83B4316C1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CC9BE0-D7FB-62A0-08E1-832D6E5E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11B23B-3F2C-6A3E-77FD-549E2071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81" y="1128594"/>
            <a:ext cx="5167456" cy="36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2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F8572-BD33-A651-9C76-010DA47F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Main.js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9888F-1D9B-12B8-18F7-61619F565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2892EE-295B-01F2-CBCA-9B192298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39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584248-FF45-8392-E645-1BB2F660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235869"/>
            <a:ext cx="5445224" cy="320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4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F5BE877-CC09-8AF6-88A6-52B8532F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1214922"/>
            <a:ext cx="4153470" cy="3280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Node.js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437112" y="4161146"/>
            <a:ext cx="693812" cy="309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360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B168FD-983C-7FE8-929C-F00AC276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index.ts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A0ECC4-6A66-2091-7A84-C3819D84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BC3B1CB-FB64-5C9A-EB4D-27A540F6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38" y="899369"/>
            <a:ext cx="4482535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4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14386C-28D2-4667-12F9-C7AA7BC1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index.ts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038BC-2187-C264-85F2-C647C8A3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571B21-B184-2736-5E59-FF9A127C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8A6E5A-ED27-C547-1094-03E9AF3B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1707654"/>
            <a:ext cx="5229200" cy="18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8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F84CC-374B-AFBF-990F-2FDC69A3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88C2E-8E85-AAED-9A57-D7528E00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5F03D8-AB7D-D0C8-99EA-C456AE8A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7CFA67-2507-EB7F-08D6-F159F402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6" y="1488962"/>
            <a:ext cx="5445224" cy="2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9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1FDF5F-47F6-02C7-32B5-2E17571F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部署網頁聊天室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DC0E77A-7CB0-B005-6356-8F1003365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3" y="2460327"/>
            <a:ext cx="5030787" cy="87372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D4F841-D269-FD73-390E-1A295FA7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10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網頁聊天室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確認以下功能可正常使用：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使用者－登入、登出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訊息－傳送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57F9C0-F4D8-51A8-CC9D-EAF0F325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00" y="2211710"/>
            <a:ext cx="5085184" cy="22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3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顯示推播通知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當聊天室中有新訊息送出時，將會以推播的方式通知使用者。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784DC6-29AA-7E9D-7E63-B8DC442E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20" y="1824411"/>
            <a:ext cx="2763064" cy="32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7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26A29B-C3D8-D5CC-17C6-B6C735E7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錯誤信息發現 網頁</a:t>
            </a:r>
            <a:r>
              <a:rPr lang="en-US" altLang="zh-TW" dirty="0"/>
              <a:t>(F12)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F4E63-53FC-9F7D-DDAB-E0396196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C106CD-6E01-6140-1B53-77C1E5C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2923D4-F977-90EB-CF61-9DF06433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80" y="1129569"/>
            <a:ext cx="3822220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9E442-CDB1-51A7-E6DA-3FDACC84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錯誤信息發現 網頁</a:t>
            </a:r>
            <a:r>
              <a:rPr lang="en-US" altLang="zh-TW" dirty="0"/>
              <a:t>(F12)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8FEAF-515E-E0A0-466E-4B0BA882A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332FDE-0D55-07B8-B946-86B67277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38694B-CB04-6D1D-D09C-7E7E26CE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1107168"/>
            <a:ext cx="4106554" cy="38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8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50B686-F4E4-7EB2-5225-3E8F6F0A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錯誤信息發現 </a:t>
            </a:r>
            <a:r>
              <a:rPr lang="en-US" altLang="zh-TW" dirty="0" err="1"/>
              <a:t>Onesignal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089CEE-4EF2-C0BB-6E0E-E0680D688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9298B1-5BDB-7464-5C11-9427189D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4A1BA4-CBEB-DB4E-4CC5-6BF05EC8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54" y="1419622"/>
            <a:ext cx="5531045" cy="30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18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74040-95D0-1A49-D621-4D262573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錯誤信息發現 </a:t>
            </a:r>
            <a:r>
              <a:rPr lang="en-US" altLang="zh-TW" dirty="0" err="1"/>
              <a:t>supabase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12FD73-8028-2989-D2A1-72945439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36E379-82CE-A048-719B-5BA460FF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49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294738-EF01-FCFB-3299-4CD67A9E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22" y="951632"/>
            <a:ext cx="5193041" cy="38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9496D6A-AC7E-3333-1D21-DD4FC6697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01" y="1131590"/>
            <a:ext cx="4394509" cy="34003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Node.js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628800" y="3795886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36422" y="4227934"/>
            <a:ext cx="77675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267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FEA971-562F-9779-1DF2-D19202C5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這裡請注意以下幾點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請準備另外一個</a:t>
            </a:r>
            <a:r>
              <a:rPr lang="en-US" altLang="zh-TW" dirty="0">
                <a:solidFill>
                  <a:srgbClr val="FF0000"/>
                </a:solidFill>
              </a:rPr>
              <a:t>google</a:t>
            </a:r>
            <a:r>
              <a:rPr lang="zh-TW" altLang="en-US" dirty="0">
                <a:solidFill>
                  <a:srgbClr val="FF0000"/>
                </a:solidFill>
              </a:rPr>
              <a:t>帳號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請先在另一個瀏覽器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不能是</a:t>
            </a:r>
            <a:r>
              <a:rPr lang="en-US" altLang="zh-TW" dirty="0" err="1">
                <a:solidFill>
                  <a:srgbClr val="FF0000"/>
                </a:solidFill>
              </a:rPr>
              <a:t>chorme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開啟</a:t>
            </a:r>
            <a:r>
              <a:rPr lang="en-US" altLang="zh-TW" dirty="0">
                <a:solidFill>
                  <a:srgbClr val="FF0000"/>
                </a:solidFill>
              </a:rPr>
              <a:t>chatroom</a:t>
            </a:r>
            <a:r>
              <a:rPr lang="zh-TW" altLang="en-US" dirty="0">
                <a:solidFill>
                  <a:srgbClr val="FF0000"/>
                </a:solidFill>
              </a:rPr>
              <a:t>，並登入另一個</a:t>
            </a:r>
            <a:r>
              <a:rPr lang="en-US" altLang="zh-TW" dirty="0">
                <a:solidFill>
                  <a:srgbClr val="FF0000"/>
                </a:solidFill>
              </a:rPr>
              <a:t>google</a:t>
            </a:r>
            <a:r>
              <a:rPr lang="zh-TW" altLang="en-US" dirty="0">
                <a:solidFill>
                  <a:srgbClr val="FF0000"/>
                </a:solidFill>
              </a:rPr>
              <a:t>帳號，從該網頁傳送，看</a:t>
            </a:r>
            <a:r>
              <a:rPr lang="en-US" altLang="zh-TW" dirty="0" err="1">
                <a:solidFill>
                  <a:srgbClr val="FF0000"/>
                </a:solidFill>
              </a:rPr>
              <a:t>chorme</a:t>
            </a:r>
            <a:r>
              <a:rPr lang="zh-TW" altLang="en-US" dirty="0">
                <a:solidFill>
                  <a:srgbClr val="FF0000"/>
                </a:solidFill>
              </a:rPr>
              <a:t>的頁面有沒有收到通知。</a:t>
            </a:r>
            <a:endParaRPr lang="en-US" altLang="zh-TW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51323-6A5C-55C2-0DF2-C758B18B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50</a:t>
            </a:fld>
            <a:endParaRPr 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2C64CD4-E699-35BC-81EC-03439B03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206375"/>
            <a:ext cx="5030787" cy="85725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重新實際部署網頁聊天室</a:t>
            </a:r>
          </a:p>
        </p:txBody>
      </p:sp>
    </p:spTree>
    <p:extLst>
      <p:ext uri="{BB962C8B-B14F-4D97-AF65-F5344CB8AC3E}">
        <p14:creationId xmlns:p14="http://schemas.microsoft.com/office/powerpoint/2010/main" val="2286421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484784" y="1063229"/>
            <a:ext cx="5030316" cy="3531394"/>
          </a:xfrm>
        </p:spPr>
        <p:txBody>
          <a:bodyPr anchor="t">
            <a:normAutofit/>
          </a:bodyPr>
          <a:lstStyle/>
          <a:p>
            <a:r>
              <a:rPr lang="en-US" altLang="zh-TW" sz="1600" dirty="0"/>
              <a:t>1.</a:t>
            </a:r>
            <a:r>
              <a:rPr lang="zh-TW" altLang="en-US" sz="1600" dirty="0"/>
              <a:t>當有新訊息出現時，發送一個推播通知。推播的標題固定為 </a:t>
            </a:r>
            <a:r>
              <a:rPr lang="en-US" altLang="zh-TW" sz="1600" dirty="0"/>
              <a:t>“</a:t>
            </a:r>
            <a:r>
              <a:rPr lang="zh-TW" altLang="en-US" sz="1600" dirty="0"/>
              <a:t>新訊息提醒</a:t>
            </a:r>
            <a:r>
              <a:rPr lang="en-US" altLang="zh-TW" sz="1600" dirty="0"/>
              <a:t>”</a:t>
            </a:r>
            <a:r>
              <a:rPr lang="zh-TW" altLang="en-US" sz="1600" dirty="0"/>
              <a:t>，而內容則顯示目前聊天室中的總訊息數。</a:t>
            </a:r>
            <a:endParaRPr lang="en-US" altLang="zh-TW" sz="1600" dirty="0"/>
          </a:p>
          <a:p>
            <a:r>
              <a:rPr lang="en-US" altLang="zh-TW" sz="1600" dirty="0"/>
              <a:t>2.</a:t>
            </a:r>
            <a:r>
              <a:rPr lang="zh-TW" altLang="en-US" sz="1600" dirty="0"/>
              <a:t>讓推播通知的標題可以根據訊息中的關鍵字來改變。</a:t>
            </a:r>
            <a:endParaRPr lang="en-US" altLang="zh-TW" sz="1600" dirty="0"/>
          </a:p>
          <a:p>
            <a:pPr marL="900113" lvl="1" indent="-342900">
              <a:buFont typeface="+mj-lt"/>
              <a:buAutoNum type="arabicPeriod"/>
            </a:pPr>
            <a:r>
              <a:rPr lang="zh-TW" altLang="en-US" sz="1400" dirty="0"/>
              <a:t>檢查內容是否包含特定的關鍵字，例如：讚</a:t>
            </a:r>
            <a:endParaRPr lang="en-US" altLang="zh-TW" sz="1400" dirty="0"/>
          </a:p>
          <a:p>
            <a:pPr marL="900113" lvl="1" indent="-342900">
              <a:buFont typeface="+mj-lt"/>
              <a:buAutoNum type="arabicPeriod"/>
            </a:pPr>
            <a:r>
              <a:rPr lang="zh-TW" altLang="en-US" sz="1400" dirty="0"/>
              <a:t>如果找到關鍵字，將推播標題設定為關鍵訊息</a:t>
            </a:r>
            <a:endParaRPr lang="en-US" altLang="zh-TW" sz="1400" dirty="0"/>
          </a:p>
          <a:p>
            <a:pPr marL="900113" lvl="1" indent="-342900">
              <a:buFont typeface="+mj-lt"/>
              <a:buAutoNum type="arabicPeriod"/>
            </a:pPr>
            <a:r>
              <a:rPr lang="zh-TW" altLang="en-US" sz="1400" dirty="0"/>
              <a:t>如果沒有找到關鍵字，則推播標題維持原本的設定</a:t>
            </a: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1196752" y="869487"/>
            <a:ext cx="503031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7FB148-C5EA-BF44-264D-F14D5402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8" y="3149317"/>
            <a:ext cx="2323024" cy="14453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E02A2C-B8D5-9D7C-4501-20E11A42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10" y="3136584"/>
            <a:ext cx="2381072" cy="14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93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*練習繳交檔案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放在「</a:t>
            </a:r>
            <a:r>
              <a:rPr lang="zh-TW" altLang="en-US" b="1" dirty="0"/>
              <a:t>資料夾</a:t>
            </a:r>
            <a:r>
              <a:rPr lang="zh-TW" altLang="en-US" dirty="0"/>
              <a:t>」內並打包成「</a:t>
            </a:r>
            <a:r>
              <a:rPr lang="zh-TW" altLang="en-US" b="1" dirty="0"/>
              <a:t>壓縮檔</a:t>
            </a:r>
            <a:r>
              <a:rPr lang="zh-TW" altLang="en-US" dirty="0"/>
              <a:t>」</a:t>
            </a:r>
            <a:br>
              <a:rPr lang="en-US" altLang="zh-TW" dirty="0"/>
            </a:br>
            <a:r>
              <a:rPr lang="zh-TW" altLang="en-US" dirty="0"/>
              <a:t>（檔名－學號：</a:t>
            </a:r>
            <a:r>
              <a:rPr lang="en-US" altLang="zh-TW" dirty="0"/>
              <a:t>D0765432 </a:t>
            </a:r>
            <a:r>
              <a:rPr lang="zh-TW" altLang="en-US" dirty="0"/>
              <a:t>）</a:t>
            </a:r>
          </a:p>
          <a:p>
            <a:pPr marL="285750" indent="-285750"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資料夾內需包含：</a:t>
            </a:r>
            <a:endParaRPr lang="en-US" altLang="zh-TW" dirty="0"/>
          </a:p>
          <a:p>
            <a:pPr marL="510778" lvl="1" indent="-285750">
              <a:spcBef>
                <a:spcPts val="0"/>
              </a:spcBef>
              <a:spcAft>
                <a:spcPts val="675"/>
              </a:spcAft>
            </a:pPr>
            <a:r>
              <a:rPr lang="zh-TW" altLang="en-US" sz="1800" dirty="0"/>
              <a:t>程式碼（</a:t>
            </a:r>
            <a:r>
              <a:rPr lang="en-US" altLang="zh-TW" sz="1800" b="1" dirty="0"/>
              <a:t>main.js</a:t>
            </a:r>
            <a:r>
              <a:rPr lang="zh-TW" altLang="en-US" sz="1800" dirty="0"/>
              <a:t>）</a:t>
            </a:r>
            <a:endParaRPr lang="en-US" altLang="zh-TW" sz="1800" dirty="0"/>
          </a:p>
          <a:p>
            <a:pPr marL="510778" lvl="1" indent="-285750">
              <a:spcBef>
                <a:spcPts val="0"/>
              </a:spcBef>
              <a:spcAft>
                <a:spcPts val="675"/>
              </a:spcAft>
            </a:pPr>
            <a:r>
              <a:rPr lang="zh-TW" altLang="en-US" sz="1800" dirty="0"/>
              <a:t>程式碼（</a:t>
            </a:r>
            <a:r>
              <a:rPr lang="en-US" altLang="zh-TW" sz="1800" b="1" dirty="0"/>
              <a:t>Server.js</a:t>
            </a:r>
            <a:r>
              <a:rPr lang="zh-TW" altLang="en-US" sz="1800" dirty="0"/>
              <a:t>）</a:t>
            </a:r>
            <a:endParaRPr lang="en-US" altLang="zh-TW" sz="1800" dirty="0"/>
          </a:p>
          <a:p>
            <a:pPr marL="510778" lvl="1" indent="-285750">
              <a:spcBef>
                <a:spcPts val="0"/>
              </a:spcBef>
              <a:spcAft>
                <a:spcPts val="675"/>
              </a:spcAft>
            </a:pPr>
            <a:r>
              <a:rPr lang="zh-TW" altLang="en-US" sz="1800" dirty="0"/>
              <a:t>並且附上執行結果的</a:t>
            </a:r>
            <a:r>
              <a:rPr lang="zh-TW" altLang="en-US" sz="1800" b="1" dirty="0">
                <a:solidFill>
                  <a:srgbClr val="FF0000"/>
                </a:solidFill>
              </a:rPr>
              <a:t>截圖檔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75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練習繳交截止時間：</a:t>
            </a:r>
            <a:r>
              <a:rPr lang="en-US" altLang="zh-TW">
                <a:solidFill>
                  <a:srgbClr val="FF0000"/>
                </a:solidFill>
              </a:rPr>
              <a:t>2025/11/26 </a:t>
            </a:r>
            <a:r>
              <a:rPr lang="en-US" altLang="zh-TW" dirty="0">
                <a:solidFill>
                  <a:srgbClr val="FF0000"/>
                </a:solidFill>
              </a:rPr>
              <a:t>23:59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8BC42-115C-434A-A5A4-6B7E99A71104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AD22C0D-1401-FDF3-62D1-B6B83EE4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8" y="1413917"/>
            <a:ext cx="4134429" cy="32276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Node.js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293096" y="4335143"/>
            <a:ext cx="720080" cy="240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2E4A93-F912-19E8-DBAC-FC554D969DCA}"/>
              </a:ext>
            </a:extLst>
          </p:cNvPr>
          <p:cNvSpPr/>
          <p:nvPr/>
        </p:nvSpPr>
        <p:spPr>
          <a:xfrm>
            <a:off x="1823806" y="2665930"/>
            <a:ext cx="3888432" cy="337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9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2C7982C-F4E9-7F3D-DB29-3041E6C1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24" y="1483177"/>
            <a:ext cx="4222236" cy="3280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Node.js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725144" y="4443958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15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C360C-7471-7F78-EBD9-04B9A8C0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Node.js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C82B9E-32BC-4815-A128-4A89AD56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553FA0-008C-B773-B584-94158E72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3" y="1224079"/>
            <a:ext cx="4417698" cy="34472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A7828A5-CA70-C9F5-D7A8-38F834E7843C}"/>
              </a:ext>
            </a:extLst>
          </p:cNvPr>
          <p:cNvSpPr/>
          <p:nvPr/>
        </p:nvSpPr>
        <p:spPr>
          <a:xfrm>
            <a:off x="4581128" y="4299942"/>
            <a:ext cx="720080" cy="272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69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D7E334D-4726-5676-6E0B-5A5B0E38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00" y="1392280"/>
            <a:ext cx="4350453" cy="33749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Node.js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BBF4E-D3A2-4DCA-9F57-CC6AF0EC04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149080" y="4443958"/>
            <a:ext cx="936104" cy="266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739003"/>
      </p:ext>
    </p:extLst>
  </p:cSld>
  <p:clrMapOvr>
    <a:masterClrMapping/>
  </p:clrMapOvr>
</p:sld>
</file>

<file path=ppt/theme/theme1.xml><?xml version="1.0" encoding="utf-8"?>
<a:theme xmlns:a="http://schemas.openxmlformats.org/drawingml/2006/main" name="23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232</Template>
  <TotalTime>25146</TotalTime>
  <Words>524</Words>
  <Application>Microsoft Office PowerPoint</Application>
  <PresentationFormat>自訂</PresentationFormat>
  <Paragraphs>130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7" baseType="lpstr">
      <vt:lpstr>標楷體</vt:lpstr>
      <vt:lpstr>Arial</vt:lpstr>
      <vt:lpstr>Calibri</vt:lpstr>
      <vt:lpstr>Times New Roman</vt:lpstr>
      <vt:lpstr>232</vt:lpstr>
      <vt:lpstr>LAB 7 supabase in Web Programming (2)</vt:lpstr>
      <vt:lpstr>安裝Node.js</vt:lpstr>
      <vt:lpstr>安裝Node.js</vt:lpstr>
      <vt:lpstr>安裝Node.js</vt:lpstr>
      <vt:lpstr>安裝Node.js</vt:lpstr>
      <vt:lpstr>安裝Node.js</vt:lpstr>
      <vt:lpstr>安裝Node.js</vt:lpstr>
      <vt:lpstr>安裝Node.js</vt:lpstr>
      <vt:lpstr>安裝Node.js</vt:lpstr>
      <vt:lpstr>安裝Node.js</vt:lpstr>
      <vt:lpstr>檢查Node.js</vt:lpstr>
      <vt:lpstr>OneSignal註冊</vt:lpstr>
      <vt:lpstr>OneSignal註冊</vt:lpstr>
      <vt:lpstr>OneSignal註冊</vt:lpstr>
      <vt:lpstr>OneSignal註冊</vt:lpstr>
      <vt:lpstr>OneSignal註冊</vt:lpstr>
      <vt:lpstr>OneSignal註冊</vt:lpstr>
      <vt:lpstr>建立OneSignal應用程式</vt:lpstr>
      <vt:lpstr>建立OneSignal應用程式</vt:lpstr>
      <vt:lpstr>建立OneSignal應用程式</vt:lpstr>
      <vt:lpstr>建立OneSignal應用程式</vt:lpstr>
      <vt:lpstr>設定 Supabase Edge Function Secret</vt:lpstr>
      <vt:lpstr>設定 Supabase Edge Function Secret</vt:lpstr>
      <vt:lpstr>設定 Supabase Edge Function Secret</vt:lpstr>
      <vt:lpstr>設定 Supabase Edge Function Secret</vt:lpstr>
      <vt:lpstr>設定 Supabase Edge Function Secret</vt:lpstr>
      <vt:lpstr>開啟Supabase</vt:lpstr>
      <vt:lpstr>設定資料庫(Database)</vt:lpstr>
      <vt:lpstr>設定資料庫(Database)</vt:lpstr>
      <vt:lpstr>設定資料庫(Database)</vt:lpstr>
      <vt:lpstr>設定資料庫(Database)</vt:lpstr>
      <vt:lpstr>設定資料庫(Database)</vt:lpstr>
      <vt:lpstr>開啟專案</vt:lpstr>
      <vt:lpstr>安裝套件</vt:lpstr>
      <vt:lpstr>安裝套件</vt:lpstr>
      <vt:lpstr>檔案</vt:lpstr>
      <vt:lpstr>Main.js</vt:lpstr>
      <vt:lpstr>Main.js</vt:lpstr>
      <vt:lpstr>Main.js</vt:lpstr>
      <vt:lpstr>index.ts</vt:lpstr>
      <vt:lpstr>index.ts</vt:lpstr>
      <vt:lpstr>index.html</vt:lpstr>
      <vt:lpstr>部署網頁聊天室</vt:lpstr>
      <vt:lpstr>網頁聊天室</vt:lpstr>
      <vt:lpstr>顯示推播通知</vt:lpstr>
      <vt:lpstr>錯誤信息發現 網頁(F12)</vt:lpstr>
      <vt:lpstr>錯誤信息發現 網頁(F12)</vt:lpstr>
      <vt:lpstr>錯誤信息發現 Onesignal</vt:lpstr>
      <vt:lpstr>錯誤信息發現 supabase</vt:lpstr>
      <vt:lpstr>重新實際部署網頁聊天室</vt:lpstr>
      <vt:lpstr>練習</vt:lpstr>
      <vt:lpstr>*練習繳交檔案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LAB5 -  Socket programming in Java</dc:title>
  <dc:creator>chen</dc:creator>
  <cp:lastModifiedBy>盧展庭</cp:lastModifiedBy>
  <cp:revision>605</cp:revision>
  <dcterms:created xsi:type="dcterms:W3CDTF">2018-08-10T09:09:36Z</dcterms:created>
  <dcterms:modified xsi:type="dcterms:W3CDTF">2025-11-13T04:45:49Z</dcterms:modified>
</cp:coreProperties>
</file>